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sldIdLst>
    <p:sldId id="256" r:id="rId2"/>
    <p:sldId id="303" r:id="rId3"/>
    <p:sldId id="446" r:id="rId4"/>
    <p:sldId id="293" r:id="rId5"/>
    <p:sldId id="356" r:id="rId6"/>
    <p:sldId id="447" r:id="rId7"/>
    <p:sldId id="448" r:id="rId8"/>
    <p:sldId id="449" r:id="rId9"/>
    <p:sldId id="450" r:id="rId10"/>
    <p:sldId id="451" r:id="rId11"/>
    <p:sldId id="300" r:id="rId12"/>
    <p:sldId id="452" r:id="rId13"/>
    <p:sldId id="361" r:id="rId14"/>
    <p:sldId id="418" r:id="rId15"/>
    <p:sldId id="453" r:id="rId16"/>
    <p:sldId id="454" r:id="rId17"/>
    <p:sldId id="455" r:id="rId18"/>
    <p:sldId id="456" r:id="rId19"/>
    <p:sldId id="457" r:id="rId20"/>
    <p:sldId id="458" r:id="rId21"/>
    <p:sldId id="459" r:id="rId22"/>
    <p:sldId id="460" r:id="rId23"/>
    <p:sldId id="461" r:id="rId24"/>
    <p:sldId id="462" r:id="rId25"/>
    <p:sldId id="463" r:id="rId26"/>
    <p:sldId id="464" r:id="rId27"/>
    <p:sldId id="465" r:id="rId28"/>
    <p:sldId id="466" r:id="rId29"/>
    <p:sldId id="467" r:id="rId30"/>
    <p:sldId id="468" r:id="rId31"/>
    <p:sldId id="469" r:id="rId32"/>
    <p:sldId id="470" r:id="rId33"/>
    <p:sldId id="471" r:id="rId34"/>
    <p:sldId id="472" r:id="rId35"/>
    <p:sldId id="473" r:id="rId36"/>
    <p:sldId id="355" r:id="rId37"/>
  </p:sldIdLst>
  <p:sldSz cx="12190413" cy="72009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20451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240903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861354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481804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102258" algn="l" defTabSz="124090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3722709" algn="l" defTabSz="124090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343159" algn="l" defTabSz="124090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4963612" algn="l" defTabSz="1240903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9">
          <p15:clr>
            <a:srgbClr val="A4A3A4"/>
          </p15:clr>
        </p15:guide>
        <p15:guide id="3" orient="horz" pos="2268">
          <p15:clr>
            <a:srgbClr val="A4A3A4"/>
          </p15:clr>
        </p15:guide>
        <p15:guide id="4" pos="38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B4141"/>
    <a:srgbClr val="FFFF99"/>
    <a:srgbClr val="FFCC66"/>
    <a:srgbClr val="FF9933"/>
    <a:srgbClr val="443030"/>
    <a:srgbClr val="FF9900"/>
    <a:srgbClr val="FFFFCC"/>
    <a:srgbClr val="FF6600"/>
    <a:srgbClr val="FFCC00"/>
    <a:srgbClr val="7DB86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21912" autoAdjust="0"/>
    <p:restoredTop sz="99429" autoAdjust="0"/>
  </p:normalViewPr>
  <p:slideViewPr>
    <p:cSldViewPr snapToGrid="0" snapToObjects="1">
      <p:cViewPr>
        <p:scale>
          <a:sx n="63" d="100"/>
          <a:sy n="63" d="100"/>
        </p:scale>
        <p:origin x="-522" y="-258"/>
      </p:cViewPr>
      <p:guideLst>
        <p:guide orient="horz" pos="2160"/>
        <p:guide orient="horz" pos="2268"/>
        <p:guide pos="2889"/>
        <p:guide pos="38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307C8-0468-4028-9ABA-0799CAD0B30C}" type="datetimeFigureOut">
              <a:rPr lang="ru-RU" smtClean="0"/>
              <a:pPr/>
              <a:t>06.12.2017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1143000"/>
            <a:ext cx="5226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AD3D3-FED7-4F60-A386-14A366991E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89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4090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20451" algn="l" defTabSz="124090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40903" algn="l" defTabSz="124090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61354" algn="l" defTabSz="124090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81804" algn="l" defTabSz="124090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102258" algn="l" defTabSz="124090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722709" algn="l" defTabSz="124090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343159" algn="l" defTabSz="124090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63612" algn="l" defTabSz="1240903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AD3D3-FED7-4F60-A386-14A366991EF2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4632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1633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8905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0709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30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6877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0940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77077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447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233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098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8905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91247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1994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28147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4649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77054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03899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11214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533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365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29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6905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85412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30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9353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31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52411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32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58099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33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12482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34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67424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35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46280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36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890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890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6392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2012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9590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9565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15975" y="1143000"/>
            <a:ext cx="522605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BC794-0722-4731-8E41-BFB7752A8606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57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236950"/>
            <a:ext cx="10361851" cy="154352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4080510"/>
            <a:ext cx="8533289" cy="1840230"/>
          </a:xfrm>
        </p:spPr>
        <p:txBody>
          <a:bodyPr/>
          <a:lstStyle>
            <a:lvl1pPr marL="0" indent="0" algn="ctr">
              <a:buNone/>
              <a:defRPr/>
            </a:lvl1pPr>
            <a:lvl2pPr marL="620451" indent="0" algn="ctr">
              <a:buNone/>
              <a:defRPr/>
            </a:lvl2pPr>
            <a:lvl3pPr marL="1240903" indent="0" algn="ctr">
              <a:buNone/>
              <a:defRPr/>
            </a:lvl3pPr>
            <a:lvl4pPr marL="1861354" indent="0" algn="ctr">
              <a:buNone/>
              <a:defRPr/>
            </a:lvl4pPr>
            <a:lvl5pPr marL="2481804" indent="0" algn="ctr">
              <a:buNone/>
              <a:defRPr/>
            </a:lvl5pPr>
            <a:lvl6pPr marL="3102258" indent="0" algn="ctr">
              <a:buNone/>
              <a:defRPr/>
            </a:lvl6pPr>
            <a:lvl7pPr marL="3722709" indent="0" algn="ctr">
              <a:buNone/>
              <a:defRPr/>
            </a:lvl7pPr>
            <a:lvl8pPr marL="4343159" indent="0" algn="ctr">
              <a:buNone/>
              <a:defRPr/>
            </a:lvl8pPr>
            <a:lvl9pPr marL="4963612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0A18FC-CB9C-48B4-8F75-61D6A74A8339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3896229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85E89-DD49-41CA-8BEB-CC73FCBBDE72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268455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88370"/>
            <a:ext cx="2742843" cy="614410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88370"/>
            <a:ext cx="8025355" cy="614410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6C921A-6D42-41F2-B8F7-67B1BB1ACC79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3642247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 userDrawn="1"/>
        </p:nvSpPr>
        <p:spPr>
          <a:xfrm>
            <a:off x="0" y="6648773"/>
            <a:ext cx="12190413" cy="566460"/>
          </a:xfrm>
          <a:prstGeom prst="rect">
            <a:avLst/>
          </a:prstGeom>
          <a:gradFill flip="none" rotWithShape="1">
            <a:gsLst>
              <a:gs pos="17000">
                <a:srgbClr val="961257"/>
              </a:gs>
              <a:gs pos="19000">
                <a:srgbClr val="931155"/>
              </a:gs>
              <a:gs pos="20000">
                <a:srgbClr val="911154"/>
              </a:gs>
              <a:gs pos="0">
                <a:srgbClr val="9F1F63">
                  <a:shade val="30000"/>
                  <a:satMod val="115000"/>
                </a:srgbClr>
              </a:gs>
              <a:gs pos="18000">
                <a:srgbClr val="9F1F63">
                  <a:shade val="67500"/>
                  <a:satMod val="115000"/>
                </a:srgbClr>
              </a:gs>
              <a:gs pos="100000">
                <a:srgbClr val="9F1F63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090" tIns="62046" rIns="124090" bIns="62046" rtlCol="0" anchor="ctr"/>
          <a:lstStyle/>
          <a:p>
            <a:pPr algn="ctr"/>
            <a:endParaRPr lang="ru-RU" dirty="0">
              <a:solidFill>
                <a:srgbClr val="9F1F63"/>
              </a:solidFill>
            </a:endParaRPr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3215266" y="2978169"/>
            <a:ext cx="8975153" cy="48005"/>
          </a:xfrm>
          <a:prstGeom prst="rect">
            <a:avLst/>
          </a:prstGeom>
          <a:solidFill>
            <a:srgbClr val="9F1F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090" tIns="62046" rIns="124090" bIns="62046" rtlCol="0" anchor="ctr"/>
          <a:lstStyle/>
          <a:p>
            <a:pPr algn="ctr"/>
            <a:endParaRPr lang="ru-RU" dirty="0">
              <a:solidFill>
                <a:srgbClr val="9F1F63"/>
              </a:solidFill>
            </a:endParaRPr>
          </a:p>
        </p:txBody>
      </p:sp>
      <p:pic>
        <p:nvPicPr>
          <p:cNvPr id="27" name="Picture 3" descr="E:\ReMarket\remarket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24" y="6691766"/>
            <a:ext cx="2399956" cy="490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3898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176222-255D-40EB-9DD6-A647BFF09FC1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172340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627249"/>
            <a:ext cx="10361851" cy="1430178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3052049"/>
            <a:ext cx="10361851" cy="1575196"/>
          </a:xfrm>
        </p:spPr>
        <p:txBody>
          <a:bodyPr anchor="b"/>
          <a:lstStyle>
            <a:lvl1pPr marL="0" indent="0">
              <a:buNone/>
              <a:defRPr sz="2700"/>
            </a:lvl1pPr>
            <a:lvl2pPr marL="620451" indent="0">
              <a:buNone/>
              <a:defRPr sz="2400"/>
            </a:lvl2pPr>
            <a:lvl3pPr marL="1240903" indent="0">
              <a:buNone/>
              <a:defRPr sz="2200"/>
            </a:lvl3pPr>
            <a:lvl4pPr marL="1861354" indent="0">
              <a:buNone/>
              <a:defRPr sz="1900"/>
            </a:lvl4pPr>
            <a:lvl5pPr marL="2481804" indent="0">
              <a:buNone/>
              <a:defRPr sz="1900"/>
            </a:lvl5pPr>
            <a:lvl6pPr marL="3102258" indent="0">
              <a:buNone/>
              <a:defRPr sz="1900"/>
            </a:lvl6pPr>
            <a:lvl7pPr marL="3722709" indent="0">
              <a:buNone/>
              <a:defRPr sz="1900"/>
            </a:lvl7pPr>
            <a:lvl8pPr marL="4343159" indent="0">
              <a:buNone/>
              <a:defRPr sz="1900"/>
            </a:lvl8pPr>
            <a:lvl9pPr marL="4963612" indent="0">
              <a:buNone/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CDFFE2-EC41-4CF5-B26D-554CB62A5E5B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296661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21" y="1680214"/>
            <a:ext cx="5384099" cy="4752261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6793" y="1680214"/>
            <a:ext cx="5384099" cy="4752261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A0DCD8-C13C-4490-97D7-F7E5D7435651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1366718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11872"/>
            <a:ext cx="5386216" cy="671751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20451" indent="0">
              <a:buNone/>
              <a:defRPr sz="2700" b="1"/>
            </a:lvl2pPr>
            <a:lvl3pPr marL="1240903" indent="0">
              <a:buNone/>
              <a:defRPr sz="2400" b="1"/>
            </a:lvl3pPr>
            <a:lvl4pPr marL="1861354" indent="0">
              <a:buNone/>
              <a:defRPr sz="2200" b="1"/>
            </a:lvl4pPr>
            <a:lvl5pPr marL="2481804" indent="0">
              <a:buNone/>
              <a:defRPr sz="2200" b="1"/>
            </a:lvl5pPr>
            <a:lvl6pPr marL="3102258" indent="0">
              <a:buNone/>
              <a:defRPr sz="2200" b="1"/>
            </a:lvl6pPr>
            <a:lvl7pPr marL="3722709" indent="0">
              <a:buNone/>
              <a:defRPr sz="2200" b="1"/>
            </a:lvl7pPr>
            <a:lvl8pPr marL="4343159" indent="0">
              <a:buNone/>
              <a:defRPr sz="2200" b="1"/>
            </a:lvl8pPr>
            <a:lvl9pPr marL="4963612" indent="0">
              <a:buNone/>
              <a:defRPr sz="2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21" y="2283619"/>
            <a:ext cx="5386216" cy="4148852"/>
          </a:xfr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8" y="1611872"/>
            <a:ext cx="5388332" cy="671751"/>
          </a:xfrm>
        </p:spPr>
        <p:txBody>
          <a:bodyPr anchor="b"/>
          <a:lstStyle>
            <a:lvl1pPr marL="0" indent="0">
              <a:buNone/>
              <a:defRPr sz="3300" b="1"/>
            </a:lvl1pPr>
            <a:lvl2pPr marL="620451" indent="0">
              <a:buNone/>
              <a:defRPr sz="2700" b="1"/>
            </a:lvl2pPr>
            <a:lvl3pPr marL="1240903" indent="0">
              <a:buNone/>
              <a:defRPr sz="2400" b="1"/>
            </a:lvl3pPr>
            <a:lvl4pPr marL="1861354" indent="0">
              <a:buNone/>
              <a:defRPr sz="2200" b="1"/>
            </a:lvl4pPr>
            <a:lvl5pPr marL="2481804" indent="0">
              <a:buNone/>
              <a:defRPr sz="2200" b="1"/>
            </a:lvl5pPr>
            <a:lvl6pPr marL="3102258" indent="0">
              <a:buNone/>
              <a:defRPr sz="2200" b="1"/>
            </a:lvl6pPr>
            <a:lvl7pPr marL="3722709" indent="0">
              <a:buNone/>
              <a:defRPr sz="2200" b="1"/>
            </a:lvl7pPr>
            <a:lvl8pPr marL="4343159" indent="0">
              <a:buNone/>
              <a:defRPr sz="2200" b="1"/>
            </a:lvl8pPr>
            <a:lvl9pPr marL="4963612" indent="0">
              <a:buNone/>
              <a:defRPr sz="2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568" y="2283619"/>
            <a:ext cx="5388332" cy="4148852"/>
          </a:xfr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FDA70C-6C14-462D-A86C-A946E79F399A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363081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A6EBB1-436F-438F-A1EF-20ACAB3F4868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3069574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660E3D-4465-45F9-BB40-432F6F55E339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3422544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8" y="286703"/>
            <a:ext cx="4010562" cy="1220153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116" y="286707"/>
            <a:ext cx="6814779" cy="6145769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3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8" y="1506858"/>
            <a:ext cx="4010562" cy="4925616"/>
          </a:xfrm>
        </p:spPr>
        <p:txBody>
          <a:bodyPr/>
          <a:lstStyle>
            <a:lvl1pPr marL="0" indent="0">
              <a:buNone/>
              <a:defRPr sz="1900"/>
            </a:lvl1pPr>
            <a:lvl2pPr marL="620451" indent="0">
              <a:buNone/>
              <a:defRPr sz="1600"/>
            </a:lvl2pPr>
            <a:lvl3pPr marL="1240903" indent="0">
              <a:buNone/>
              <a:defRPr sz="1400"/>
            </a:lvl3pPr>
            <a:lvl4pPr marL="1861354" indent="0">
              <a:buNone/>
              <a:defRPr sz="1200"/>
            </a:lvl4pPr>
            <a:lvl5pPr marL="2481804" indent="0">
              <a:buNone/>
              <a:defRPr sz="1200"/>
            </a:lvl5pPr>
            <a:lvl6pPr marL="3102258" indent="0">
              <a:buNone/>
              <a:defRPr sz="1200"/>
            </a:lvl6pPr>
            <a:lvl7pPr marL="3722709" indent="0">
              <a:buNone/>
              <a:defRPr sz="1200"/>
            </a:lvl7pPr>
            <a:lvl8pPr marL="4343159" indent="0">
              <a:buNone/>
              <a:defRPr sz="1200"/>
            </a:lvl8pPr>
            <a:lvl9pPr marL="4963612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0C29F0-2767-47F2-BC93-ACF4A9CE68B0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1528733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5040633"/>
            <a:ext cx="7314248" cy="595076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43413"/>
            <a:ext cx="7314248" cy="4320540"/>
          </a:xfrm>
        </p:spPr>
        <p:txBody>
          <a:bodyPr/>
          <a:lstStyle>
            <a:lvl1pPr marL="0" indent="0">
              <a:buNone/>
              <a:defRPr sz="4300"/>
            </a:lvl1pPr>
            <a:lvl2pPr marL="620451" indent="0">
              <a:buNone/>
              <a:defRPr sz="3800"/>
            </a:lvl2pPr>
            <a:lvl3pPr marL="1240903" indent="0">
              <a:buNone/>
              <a:defRPr sz="3300"/>
            </a:lvl3pPr>
            <a:lvl4pPr marL="1861354" indent="0">
              <a:buNone/>
              <a:defRPr sz="2700"/>
            </a:lvl4pPr>
            <a:lvl5pPr marL="2481804" indent="0">
              <a:buNone/>
              <a:defRPr sz="2700"/>
            </a:lvl5pPr>
            <a:lvl6pPr marL="3102258" indent="0">
              <a:buNone/>
              <a:defRPr sz="2700"/>
            </a:lvl6pPr>
            <a:lvl7pPr marL="3722709" indent="0">
              <a:buNone/>
              <a:defRPr sz="2700"/>
            </a:lvl7pPr>
            <a:lvl8pPr marL="4343159" indent="0">
              <a:buNone/>
              <a:defRPr sz="2700"/>
            </a:lvl8pPr>
            <a:lvl9pPr marL="4963612" indent="0">
              <a:buNone/>
              <a:defRPr sz="27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635709"/>
            <a:ext cx="7314248" cy="845106"/>
          </a:xfrm>
        </p:spPr>
        <p:txBody>
          <a:bodyPr/>
          <a:lstStyle>
            <a:lvl1pPr marL="0" indent="0">
              <a:buNone/>
              <a:defRPr sz="1900"/>
            </a:lvl1pPr>
            <a:lvl2pPr marL="620451" indent="0">
              <a:buNone/>
              <a:defRPr sz="1600"/>
            </a:lvl2pPr>
            <a:lvl3pPr marL="1240903" indent="0">
              <a:buNone/>
              <a:defRPr sz="1400"/>
            </a:lvl3pPr>
            <a:lvl4pPr marL="1861354" indent="0">
              <a:buNone/>
              <a:defRPr sz="1200"/>
            </a:lvl4pPr>
            <a:lvl5pPr marL="2481804" indent="0">
              <a:buNone/>
              <a:defRPr sz="1200"/>
            </a:lvl5pPr>
            <a:lvl6pPr marL="3102258" indent="0">
              <a:buNone/>
              <a:defRPr sz="1200"/>
            </a:lvl6pPr>
            <a:lvl7pPr marL="3722709" indent="0">
              <a:buNone/>
              <a:defRPr sz="1200"/>
            </a:lvl7pPr>
            <a:lvl8pPr marL="4343159" indent="0">
              <a:buNone/>
              <a:defRPr sz="1200"/>
            </a:lvl8pPr>
            <a:lvl9pPr marL="4963612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B83A35-C041-4751-B6B7-8D8DC318C2F0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xmlns="" val="511975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521" y="288369"/>
            <a:ext cx="1097137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090" tIns="62046" rIns="124090" bIns="6204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521" y="1680214"/>
            <a:ext cx="10971372" cy="475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090" tIns="62046" rIns="124090" bIns="620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520" y="6557490"/>
            <a:ext cx="284443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090" tIns="62046" rIns="124090" bIns="62046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9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8" y="6557490"/>
            <a:ext cx="3860297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090" tIns="62046" rIns="124090" bIns="62046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9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6463" y="6557490"/>
            <a:ext cx="284443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090" tIns="62046" rIns="124090" bIns="62046" numCol="1" anchor="t" anchorCtr="0" compatLnSpc="1">
            <a:prstTxWarp prst="textNoShape">
              <a:avLst/>
            </a:prstTxWarp>
          </a:bodyPr>
          <a:lstStyle>
            <a:lvl1pPr algn="r">
              <a:defRPr sz="1900"/>
            </a:lvl1pPr>
          </a:lstStyle>
          <a:p>
            <a:fld id="{7492BBC0-9256-4FD2-8E77-92D3281CD59D}" type="slidenum">
              <a:rPr lang="en-US" altLang="ru-RU"/>
              <a:pPr/>
              <a:t>‹#›</a:t>
            </a:fld>
            <a:endParaRPr lang="en-US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620451"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1240903"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861354"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2481804" algn="ctr" rtl="0" fontAlgn="base">
        <a:spcBef>
          <a:spcPct val="0"/>
        </a:spcBef>
        <a:spcAft>
          <a:spcPct val="0"/>
        </a:spcAft>
        <a:defRPr sz="60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465338" indent="-465338" algn="l" rtl="0" eaLnBrk="0" fontAlgn="base" hangingPunct="0">
        <a:spcBef>
          <a:spcPct val="20000"/>
        </a:spcBef>
        <a:spcAft>
          <a:spcPct val="0"/>
        </a:spcAft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1008234" indent="-387782" algn="l" rtl="0" eaLnBrk="0" fontAlgn="base" hangingPunct="0">
        <a:spcBef>
          <a:spcPct val="20000"/>
        </a:spcBef>
        <a:spcAft>
          <a:spcPct val="0"/>
        </a:spcAft>
        <a:buChar char="–"/>
        <a:defRPr sz="3800">
          <a:solidFill>
            <a:schemeClr val="tx1"/>
          </a:solidFill>
          <a:latin typeface="+mn-lt"/>
          <a:cs typeface="+mn-cs"/>
        </a:defRPr>
      </a:lvl2pPr>
      <a:lvl3pPr marL="1551129" indent="-310226" algn="l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cs typeface="+mn-cs"/>
        </a:defRPr>
      </a:lvl3pPr>
      <a:lvl4pPr marL="2171580" indent="-310226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  <a:cs typeface="+mn-cs"/>
        </a:defRPr>
      </a:lvl4pPr>
      <a:lvl5pPr marL="2792030" indent="-310226" algn="l" rtl="0" eaLnBrk="0" fontAlgn="base" hangingPunct="0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5pPr>
      <a:lvl6pPr marL="3412483" indent="-310226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6pPr>
      <a:lvl7pPr marL="4032933" indent="-310226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7pPr>
      <a:lvl8pPr marL="4653384" indent="-310226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8pPr>
      <a:lvl9pPr marL="5273838" indent="-310226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12409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0451" algn="l" defTabSz="12409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40903" algn="l" defTabSz="12409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61354" algn="l" defTabSz="12409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81804" algn="l" defTabSz="12409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102258" algn="l" defTabSz="12409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722709" algn="l" defTabSz="12409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343159" algn="l" defTabSz="12409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63612" algn="l" defTabSz="124090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us.gov.ru/pub/info-card/27256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5535744" y="6509526"/>
            <a:ext cx="1343025" cy="3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4090" tIns="62046" rIns="124090" bIns="62046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600" b="1" dirty="0" smtClean="0">
                <a:solidFill>
                  <a:srgbClr val="44303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altLang="en-US" sz="1600" b="1" dirty="0">
              <a:solidFill>
                <a:srgbClr val="44303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355595" y="6895689"/>
            <a:ext cx="3809504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3196" y="1930962"/>
            <a:ext cx="9034548" cy="2110463"/>
          </a:xfrm>
          <a:prstGeom prst="rect">
            <a:avLst/>
          </a:prstGeom>
          <a:noFill/>
        </p:spPr>
        <p:txBody>
          <a:bodyPr wrap="square" lIns="124090" tIns="62046" rIns="124090" bIns="62046" rtlCol="0">
            <a:spAutoFit/>
          </a:bodyPr>
          <a:lstStyle/>
          <a:p>
            <a:pPr algn="ctr"/>
            <a:r>
              <a:rPr lang="ru-RU" sz="4300" b="1" dirty="0" smtClean="0">
                <a:solidFill>
                  <a:srgbClr val="81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Независимая оценка </a:t>
            </a:r>
            <a:r>
              <a:rPr lang="ru-RU" sz="4300" b="1" dirty="0">
                <a:solidFill>
                  <a:srgbClr val="81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качества оказания услуг учреждениями культуры Республики Бурятия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138001"/>
            <a:ext cx="5535744" cy="371525"/>
          </a:xfrm>
          <a:prstGeom prst="rect">
            <a:avLst/>
          </a:prstGeom>
          <a:noFill/>
        </p:spPr>
        <p:txBody>
          <a:bodyPr wrap="square" lIns="124090" tIns="62046" rIns="124090" bIns="62046" rtlCol="0">
            <a:spAutoFit/>
          </a:bodyPr>
          <a:lstStyle/>
          <a:p>
            <a:r>
              <a:rPr lang="ru-RU" sz="1600" b="1" dirty="0"/>
              <a:t>Заказчик: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75838" y="6140481"/>
            <a:ext cx="4689261" cy="617746"/>
          </a:xfrm>
          <a:prstGeom prst="rect">
            <a:avLst/>
          </a:prstGeom>
          <a:noFill/>
        </p:spPr>
        <p:txBody>
          <a:bodyPr wrap="square" lIns="124090" tIns="62046" rIns="124090" bIns="62046" rtlCol="0">
            <a:spAutoFit/>
          </a:bodyPr>
          <a:lstStyle/>
          <a:p>
            <a:r>
              <a:rPr lang="ru-RU" sz="1600" b="1" dirty="0"/>
              <a:t>Исполнитель: </a:t>
            </a:r>
            <a:r>
              <a:rPr lang="ru-RU" sz="1600" dirty="0"/>
              <a:t>Научно-технический центр «Перспектива»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97104" y="6158062"/>
            <a:ext cx="4338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Министерство культуры Республики Бурятия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4965" y="186120"/>
            <a:ext cx="2450134" cy="1711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-133258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367981"/>
            <a:ext cx="11298297" cy="6026469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Структура </a:t>
            </a:r>
            <a:r>
              <a:rPr lang="ru-RU" sz="20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фактической выборочной </a:t>
            </a: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совокупности в разрезе учреждений/Республиканские учреждения культуры</a:t>
            </a:r>
            <a:endParaRPr lang="ru-RU" sz="2000" b="1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0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96990410"/>
              </p:ext>
            </p:extLst>
          </p:nvPr>
        </p:nvGraphicFramePr>
        <p:xfrm>
          <a:off x="748371" y="1287364"/>
          <a:ext cx="10209915" cy="5107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3627"/>
                <a:gridCol w="9166288"/>
              </a:tblGrid>
              <a:tr h="851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АУК РБ «Государственный ордена Трудового Красного Знамени Бурятский академический театр драмы им.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Хоца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Намсараева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5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ГАУК РБ «Республиканская детско-юношеская библиотека»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851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ГАУК РБ </a:t>
                      </a:r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«Бурятский государственный ордена Ленина Академический театр оперы и балета им. </a:t>
                      </a:r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н.а</a:t>
                      </a:r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. СССР Г.Ц. </a:t>
                      </a:r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Цыдынжапова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5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ГАУК РБ «Кяхтинский краеведческий музей им. академика В.А. Обручева»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5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АУК РБ </a:t>
                      </a:r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«Бурятский республиканский театр кукол «</a:t>
                      </a:r>
                      <a:r>
                        <a:rPr lang="ru-RU" sz="1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Ульгэр</a:t>
                      </a:r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5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ГАУК РБ «Национальный музей Республики Бурятия»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5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АУК РБ «Бурятская государственная филармония»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5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ГАУК РБ «Этнографический музей народов Забайкалья»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5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ГАУК РБ «Государственный русский драматический театр им. Н.А. Бестужева»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5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ГАУК РБ «Национальная библиотека Республики Бурятия»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5790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2016 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Список оцениваемых показателей: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7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Наличие общей информации об организации культуры на официальном сайте организации культуры в сети «Интернет» в соответствии с приказом Минкультуры России от 20.02.2015 № 277 «Об утверждении требований к содержанию и форме предоставления информации о деятельности организаций культуры, размещаемой на официальных сайтах уполномоченного федерального органа исполнительной власти, органов государственной власти субъектов Российской Федерации, органов местного самоуправления и организаций культуры в сети «Интернет» (зарегистрирован Минюстом России 08.05.2015, регистрационный № 37187)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7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Наличие информации о деятельности организации культуры на официальном сайте организации культуры в сети «Интернет» в соответствии с приказом Минкультуры России от 20.02.2015 № 277 «Об утверждении требований к содержанию и форме предоставления информации о деятельности организаций культуры, размещаемой на официальных сайтах уполномоченного федерального органа исполнительной власти, органов государственной власти субъектов Российской Федерации, органов местного самоуправления и организаций культуры в сети «Интернет» ((зарегистрирован Минюстом России 08.05.2015, регистрационный № 37187</a:t>
            </a:r>
            <a:r>
              <a:rPr lang="ru-RU" sz="27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7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Доступность и актуальность информации о деятельности организации культуры, размещенной на территории организации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7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Комфортность условий пребывания в организации культуры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7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Наличие дополнительных услуг и доступность их </a:t>
            </a:r>
            <a:r>
              <a:rPr lang="ru-RU" sz="27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получения</a:t>
            </a:r>
            <a:endParaRPr lang="ru-RU" sz="2700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309798" y="6895700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50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2016 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Список оцениваемых показателей: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Удобство пользования электронными сервисами, предоставляемыми организацией культуры (в том числе с помощью мобильных устройств)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Удобство графика работы организации культуры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Доступность услуг для лиц с ограниченными возможностями здоровья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Соблюдение режима работы организацией культуры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Соблюдение установленных (заявленных) сроков предоставления услуг организацией культуры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Доброжелательность и вежливость персонала организации культуры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Компетентность персонала организации культуры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Общая удовлетворенность качеством оказания услуг организацией культуры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Удовлетворенность материально-техническим обеспечением организации культуры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Удовлетворенность качеством и полнотой информации о деятельности организации культуры, размещенной на официальном сайте организации культуры в сети «Интернет»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1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Удовлетворенность качеством и содержанием полиграфических материалов организации культуры</a:t>
            </a:r>
            <a:r>
              <a:rPr lang="ru-RU" sz="21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.</a:t>
            </a:r>
            <a:endParaRPr lang="ru-RU" sz="2100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309798" y="6895700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200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2016 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7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Список оцениваемых показателей: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Открытость и доступность информации об организации культуры (0-30 баллов);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Комфортность условий предоставления услуг и доступность их получения (0-50 баллов);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Время ожидания предоставления услуги (0-20 баллов);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Доброжелательность, вежливость, компетентность работников организации культуры (0-20 баллов);</a:t>
            </a:r>
          </a:p>
          <a:p>
            <a:pPr marL="0" indent="0" algn="just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5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•	Удовлетворенность качеством оказания услуг (0-40 баллов).</a:t>
            </a: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 smtClean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 smtClean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309797" y="6895700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84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Табл.1. Интегральный показатель оценки учреждений культуры на основе анализа официального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сайта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4922473"/>
              </p:ext>
            </p:extLst>
          </p:nvPr>
        </p:nvGraphicFramePr>
        <p:xfrm>
          <a:off x="580484" y="1448451"/>
          <a:ext cx="10508429" cy="5373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782"/>
                <a:gridCol w="7485815"/>
                <a:gridCol w="1038003"/>
                <a:gridCol w="1208829"/>
              </a:tblGrid>
              <a:tr h="1546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«Национальная библиотека Республики Бурятия»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«Национальный музей Республики Бурятия»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40498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«Бурятский государственный ордена Ленина Академический театр оперы и балета им. н.а. СССР Г.Ц. Цыдынжапова»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«Дирекция по паркам культуры и отдыха»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«Централизованная библиотечная система г. Улан-Удэ»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«Забайкальский»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40498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«Государственный ордена Трудового Красного Знамени Бурятский академический театр драмы им. Хоца Намсараева»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«Бурятский республиканский театр кукол «Ульгэр»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АУК РБ «Бурятская государственная филармония»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МБКДУ «ДК п.Вагжанова» г.Улан-Удэ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«Республиканская детско-юношеская библиотека»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"Культурно-досуговый центр "Заречный"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«Культурно-досуговый центр «Рассвет»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«Этнографический музей народов Забайкалья»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«Музей истории города Улан-Удэ»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 «Гармония»»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26999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«Культурно-досуговый центр МО «Тарбагатайский район»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26999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«Государственный русский драматический театр им. Н.А. Бестужева»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центр народного творчества»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МО «Бичурский район» «Районный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«Верхнеилькинский»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«Социально-культурный центр «Кристалл»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«Бабушкинский ИКЦ»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  <a:tr h="15468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623" marR="506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1124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Табл.1. Интегральный показатель оценки учреждений культуры на основе анализа официального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сайта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42304964"/>
              </p:ext>
            </p:extLst>
          </p:nvPr>
        </p:nvGraphicFramePr>
        <p:xfrm>
          <a:off x="618333" y="1473395"/>
          <a:ext cx="10514124" cy="5377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6203"/>
                <a:gridCol w="7489871"/>
                <a:gridCol w="1038567"/>
                <a:gridCol w="1209483"/>
              </a:tblGrid>
              <a:tr h="2970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п. Онохой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Железнодорожников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30995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МУ «Районный методический культурно-досуговый центр «МИР»»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«Культурно-досуговая организация»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«Посольский культурно-досуговый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творчества» Закаменск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«Межпоселенческий КДЦ»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«Родник» с. Унэгэтэй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«Авиатор»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МКУК «Районное культурно-досуговое объединение»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«Музей народов Севера Бурятии им. А. Г. Позднякова»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«Северный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«Талецкий»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МУК «Городской Дом культуры «Верас»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«МИКДЦ «Жемчужина»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30995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«Центр этнической культуры байкало-кударинских бурят»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 «Одон»»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«Сосново-Озерский РКДЦ»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«МКДЦ Заиграево»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«ММЦД п. Нижнеангарск»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«СДК с. Байкальское»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«Альтернатива» АМО СП «Загустайское»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1775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«Художественно-историческое объединение»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30995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«Кяхтинский краеведческий музей им. академика В.А. Обручева»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  <a:tr h="30995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«Многофункциональный информационный культурно-досуговый центр «Жемчужина»»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672" marR="5367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760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Табл.1. Интегральный показатель оценки учреждений культуры на основе анализа официального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сайта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32322682"/>
              </p:ext>
            </p:extLst>
          </p:nvPr>
        </p:nvGraphicFramePr>
        <p:xfrm>
          <a:off x="531694" y="1383519"/>
          <a:ext cx="10237610" cy="54735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5789"/>
                <a:gridCol w="7292893"/>
                <a:gridCol w="1011253"/>
                <a:gridCol w="1177675"/>
              </a:tblGrid>
              <a:tr h="291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«КДЦ «Аргуакта» с. Холодное»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 «Шахтер»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30258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«Центр по культуре, библиотечному обслуживанию и спорту»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«Центр досуга и библиотечного обслуживания»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29179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«КДЦ «Родник» МО сельского поселения Саянтуйское»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30258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«Комитет по делам молодежи, культуре и спорту» СП Каменское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«ДК «Романтик» п. Кичера»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досуга»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«Туяна»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«Ангара»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МКУ «СКК «Муйские зори»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«Импульс»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«КДЦ «Современник» с. Верхняя Заимка»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«Калейдоскоп»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30258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координационный центр народного творчества»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«Монгойский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«КИДЦ «Арюун бэлиг»»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«Енгорбойский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30258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«Информационный культурно-досуговый центр «Сылтыс» АМО СП «Сойотское»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«КДЦ «Сэвден» с. Кумора»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«МФЦДИ «Родники»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2048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Уакитский сельский Дом культуры 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«Культура и туризм» Иволгинский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  <a:tr h="17335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«Далахайский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338" marR="5333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5117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Табл.1. Интегральный показатель оценки учреждений культуры на основе анализа официального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сайта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6248438"/>
              </p:ext>
            </p:extLst>
          </p:nvPr>
        </p:nvGraphicFramePr>
        <p:xfrm>
          <a:off x="488789" y="1467188"/>
          <a:ext cx="11078792" cy="5208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7890"/>
                <a:gridCol w="7892119"/>
                <a:gridCol w="1094343"/>
                <a:gridCol w="1274440"/>
              </a:tblGrid>
              <a:tr h="3912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«КДМЦ МО «Курумканский район»»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«Татауровский КИЦ «Горизонт»»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127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«Саганнурский информационно-культурный 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«Петропавловский»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«Маловский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«Мало-Амалатский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«Гильбиринское»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«Варваринский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«Россошинский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«Усть-Джилиндинский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МУК «Витимский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«Дом культуры с.Холтосон»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«Бортойский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«Хуртагинский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127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«Михайловский культурно-спортивный и информационный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«Улекчинский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«Хамнейский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«Ехэ-Цакирский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«Мылинский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1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«Итанцинский КИЦ «Огонёк»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1743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Табл.1. Интегральный показатель оценки учреждений культуры на основе анализа официального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сайта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921110"/>
              </p:ext>
            </p:extLst>
          </p:nvPr>
        </p:nvGraphicFramePr>
        <p:xfrm>
          <a:off x="362644" y="1502071"/>
          <a:ext cx="11002043" cy="51740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2224"/>
                <a:gridCol w="7837446"/>
                <a:gridCol w="1086762"/>
                <a:gridCol w="1265611"/>
              </a:tblGrid>
              <a:tr h="5089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«Туркинский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«Гремячинский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МКУ «Турунтаевский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«КИЦ МО ГП «п. Усть-Баргузин»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«Харацайский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«Санагинский 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«Дутулурский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«Нестеровский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«Таловский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«Брянский информационно-культурный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«Зырянский культурно-информационный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«Ильинский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«Мостовский культурно-информационный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«Центр «Малая Родина»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15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«Оронгойское»»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0732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Табл.2. Баллы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опроса посетителей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76130851"/>
              </p:ext>
            </p:extLst>
          </p:nvPr>
        </p:nvGraphicFramePr>
        <p:xfrm>
          <a:off x="269285" y="1043719"/>
          <a:ext cx="11167972" cy="58279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0210"/>
                <a:gridCol w="8045296"/>
                <a:gridCol w="1111932"/>
                <a:gridCol w="1350534"/>
              </a:tblGrid>
              <a:tr h="2859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«Варваринский СДК»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128,45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МКУ «Турунтаевский КИЦ»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126,46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 «Гармония»»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2859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ГАУК РБ «Республиканская детско-юношеская библиотека»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122,26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ГАУК РБ «Национальный музей Республики Бурятия»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121,9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МБКДУ «ДК п.Вагжанова» г.Улан-Удэ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121,7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2859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ГАУК РБ «Государственный русский драматический театр им. Н.А. Бестужева»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121,6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4289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ГАУК РБ «Государственный ордена Трудового Красного Знамени Бурятский академический театр драмы им. Хоца Намсараева»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121,1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2859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 «Централизованная библиотечная система г. Улан-Удэ»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119,24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2859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МАУК «Центр этнической культуры байкало-кударинских бурят»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118,6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4289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ГАУК РБ «Бурятский государственный ордена Ленина Академический театр оперы и балета им. н.а. СССР Г.Ц. Цыдынжапова»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117,4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 «КИЦ МО ГП «п. Усть-Баргузин»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117,1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2859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ГАУК РБ «Кяхтинский краеведческий музей им. академика В.А. Обручева»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116,8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МУК «Витимский СДК»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116,6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МУК «Городской Дом культуры «Верас»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115,99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МАУК «Художественно-историческое объединение»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115,55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 «Одон»»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115,22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2859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ГАУК РБ «Бурятский республиканский театр кукол «Ульгэр»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115,2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ГАУК РБ «Национальная библиотека Республики Бурятия»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114,67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2859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«Культурно-досуговый центр МО «Тарбагатайский район»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114,2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«Северный СДК»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114,15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МИКДЦ п. Онохой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113,79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 «Таловский КИЦ»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113,71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МАУК «Культурно-досуговая организация»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113,2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  <a:tr h="1556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113,1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184" marR="511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677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39878" y="605006"/>
            <a:ext cx="7441031" cy="899681"/>
          </a:xfrm>
          <a:prstGeom prst="rect">
            <a:avLst/>
          </a:prstGeom>
        </p:spPr>
        <p:txBody>
          <a:bodyPr vert="horz" lIns="124090" tIns="62046" rIns="124090" bIns="62046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Franklin Gothic Book" pitchFamily="34" charset="0"/>
                <a:ea typeface="+mj-ea"/>
                <a:cs typeface="+mj-cs"/>
              </a:defRPr>
            </a:lvl1pPr>
          </a:lstStyle>
          <a:p>
            <a:endParaRPr lang="ru-RU" sz="3300" cap="small" dirty="0">
              <a:solidFill>
                <a:srgbClr val="993366"/>
              </a:solidFill>
              <a:latin typeface="Calibri"/>
              <a:cs typeface="Times New Roman" pitchFamily="18" charset="0"/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61987" y="-97650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  <a:endParaRPr lang="ru-RU" sz="2400" kern="0" dirty="0">
              <a:solidFill>
                <a:srgbClr val="FF66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70992" y="723489"/>
            <a:ext cx="11298297" cy="6172200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70000"/>
              </a:lnSpc>
              <a:buNone/>
            </a:pPr>
            <a:r>
              <a:rPr lang="ru-RU" sz="4900" b="1" dirty="0">
                <a:solidFill>
                  <a:srgbClr val="44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6400" dirty="0">
              <a:solidFill>
                <a:srgbClr val="44303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0992" y="140733"/>
            <a:ext cx="11039474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443030"/>
              </a:solidFill>
            </a:endParaRPr>
          </a:p>
          <a:p>
            <a:r>
              <a:rPr lang="ru-RU" sz="2400" b="1" dirty="0">
                <a:solidFill>
                  <a:srgbClr val="443030"/>
                </a:solidFill>
              </a:rPr>
              <a:t>ЦЕЛЬ </a:t>
            </a:r>
            <a:r>
              <a:rPr lang="ru-RU" sz="2400" b="1" dirty="0" smtClean="0">
                <a:solidFill>
                  <a:srgbClr val="443030"/>
                </a:solidFill>
              </a:rPr>
              <a:t>ИССЛЕДОВАНИЯ: </a:t>
            </a:r>
            <a:r>
              <a:rPr lang="ru-RU" dirty="0">
                <a:solidFill>
                  <a:srgbClr val="443030"/>
                </a:solidFill>
              </a:rPr>
              <a:t>сбор, изучение, обобщение и анализ информации для проведения Общественным советом при Министерстве культуры Республики Бурятия  независимой оценки качества в 2017 году (далее – услуги), в соответствии с требованиями Закона Российской Федерации от 09.10.1992 № 3612-1 «Основы законодательства Российской Федерации о культуре», Закона Российской Федерации от 21.07.2014 № 256-ФЗ «О внесении изменений в отдельные законодательные акты Российской Федерации по вопросам проведения независимой оценки качества оказания услуг организациями в сфере культуры, социального обслуживания, охраны здоровья и образования», Указом Президента Российской Федерации от 07.05.2012 № 597 «О мероприятиях по реализации государственной социальной политики», приказом Минкультуры Российской Федерации от 20 февраля 2015 г. № 277 «Об утверждении требований к содержанию и форме информации о деятельности организаций культуры, размещаемой на официальных сайтах организаций культуры, органов местного самоуправления, органов государственной власти субъектов Российской Федерации, уполномоченного федерального органа исполнительной власти в сети «Интернет», приказом Минкультуры Российской Федерации от 22 ноября 2016 г. №2542 «Об утверждении показателей, характеризующих общие критерии оценки качества оказания услуг организациями культуры», приказом Минкультуры Российской Федерации от «07» марта 2017 г. № 261 "Об утверждении Методических рекомендаций по проведению независимой оценки качества оказания услуг организациями культуры" (далее – Методические рекомендации), приказом Министерства культуры Республики Бурятия от 24 марта 2017 г. №003-112 «О внесений изменений в приказ Министерства культуры Республики Бурятия от 17.05.2016 №003-238 «Об утверждении ведомственного плана мероприятий Министерства культуры Республики Бурятия по проведению независимой оценки качества оказания услуг республиканскими и муниципальными учреждениями культуры на 2015-2017 годы</a:t>
            </a:r>
            <a:r>
              <a:rPr lang="ru-RU" dirty="0" smtClean="0">
                <a:solidFill>
                  <a:srgbClr val="443030"/>
                </a:solidFill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xmlns="" val="193220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Табл.2. Баллы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опроса посетителей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14326089"/>
              </p:ext>
            </p:extLst>
          </p:nvPr>
        </p:nvGraphicFramePr>
        <p:xfrm>
          <a:off x="276649" y="1049565"/>
          <a:ext cx="11160607" cy="58283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305"/>
                <a:gridCol w="8034990"/>
                <a:gridCol w="1110508"/>
                <a:gridCol w="1348804"/>
              </a:tblGrid>
              <a:tr h="2478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1311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«Социально-культурный центр «Кристалл»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112,9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1311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АУК РБ «Бурятская государственная филармония»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112,6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«Межпоселенческий КДЦ»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111,31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1311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«Музей истории города Улан-Удэ»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МО «Бичурский район» «Районный Дом культуры»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110,54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«Бабушкинский ИКЦ»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110,42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МКУ «СКК «Муйские зори»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109,54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«КДЦ «Родник» МО сельского поселения Саянтуйское»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109,45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109,02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«Енгорбойский СДК»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108,96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1311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«КДМЦ МО «Курумканский район»»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108,4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Уакитский сельский Дом культуры  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108,39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«Саганнурский информационно-культурный досуговый центр»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108,27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«Районный координационный центр народного творчества»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108,16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«Комитет по делам молодежи, культуре и спорту» СП Каменское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МИКДЦ «Верхнеилькинский»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107,87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МИКДЦ «Талецкий»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107,62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«Многофункциональный информационный культурно-досуговый центр «Жемчужина»»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107,6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 «Шахтер»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107,22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1311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«Забайкальский»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107,2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МИКДЦ Железнодорожников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107,12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1311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«Районный центр народного творчества»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106,9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1311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ГАУК РБ «Этнографический музей народов Забайкалья»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106,8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"Культурно-досуговый центр "Заречный"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106,41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  <a:tr h="24780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«КИДЦ «Арюун бэлиг»»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105,64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321" marR="5532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8465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Табл.2. Баллы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опроса посетителей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2426116"/>
              </p:ext>
            </p:extLst>
          </p:nvPr>
        </p:nvGraphicFramePr>
        <p:xfrm>
          <a:off x="491966" y="1103513"/>
          <a:ext cx="10785633" cy="55725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3918"/>
                <a:gridCol w="7765030"/>
                <a:gridCol w="1073197"/>
                <a:gridCol w="1303488"/>
              </a:tblGrid>
              <a:tr h="2347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«МФЦДИ «Родники»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105,18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«Мостовский культурно-информационный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«Гильбиринское»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«МКДЦ Заиграево»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104,54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06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«Музей народов Севера Бурятии им. А. Г. Позднякова»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104,2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досуга»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103,69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«Итанцинский КИЦ «Огонёк»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103,59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«ММЦД п. Нижнеангарск»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102,99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«Сосново-Озерский РКДЦ»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102,88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«Оронгойское»»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102,73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«Центр досуга и библиотечного обслуживания»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102,5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«Авиатор»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102,3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06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МУ «Районный методический культурно-досуговый центр «МИР»»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101,69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«Мало-Амалатский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«Нестеровский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«Культурно-досуговый центр «Рассвет»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100,2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«Хамнейский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99,84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«Центр «Малая Родина»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99,77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«Ангара»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99,45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4647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«Посольский культурно-досуговый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98,57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422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Табл.2. Баллы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опроса посетителей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46299675"/>
              </p:ext>
            </p:extLst>
          </p:nvPr>
        </p:nvGraphicFramePr>
        <p:xfrm>
          <a:off x="269284" y="1057660"/>
          <a:ext cx="11298297" cy="5618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4524"/>
                <a:gridCol w="8134118"/>
                <a:gridCol w="1124209"/>
                <a:gridCol w="1365446"/>
              </a:tblGrid>
              <a:tr h="370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«Далахайский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98,52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«Улекчинский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98,33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«Альтернатива» АМО СП «Загустайское»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97,67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«Монгойский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97,65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3702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творчества» Закаменск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96,7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«Культура и туризм» Иволгинский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96,05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«Усть-Джилиндинский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МКУК «Районное культурно-досуговое объединение»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«Ильинский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95,43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«КДЦ «Современник» с. Верхняя Заимка»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«Родник» с. Унэгэтэй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95,28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3702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«Центр по культуре, библиотечному обслуживанию и спорту»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94,71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«Татауровский КИЦ «Горизонт»»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94,2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93,93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«Туркинский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«Бортойский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«Маловский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«Хуртагинский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93,22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«ДК «Романтик» п. Кичера»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«КДЦ «Сэвден» с. Кумора»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92,9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«Харацайский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92,01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«Санагинский 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92,01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«Дирекция по паркам культуры и отдыха»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91,8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«Зырянский культурно-информационный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91,62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  <a:tr h="1959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91,52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849" marR="608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6654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Табл.2. Баллы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опроса посетителей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36549995"/>
              </p:ext>
            </p:extLst>
          </p:nvPr>
        </p:nvGraphicFramePr>
        <p:xfrm>
          <a:off x="550023" y="1135759"/>
          <a:ext cx="10756606" cy="56035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2185"/>
                <a:gridCol w="7744132"/>
                <a:gridCol w="1070309"/>
                <a:gridCol w="1299980"/>
              </a:tblGrid>
              <a:tr h="198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83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«Дутулурский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91,3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83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«Петропавловский»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90,3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83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«КДЦ «Аргуакта» с. Холодное»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90,08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83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«Дом культуры с.Холтосон»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89,78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«Россошинский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89,17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«Калейдоскоп»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88,72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«Гремячинский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88,35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«Михайловский культурно-спортивный и информационный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86,39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«Мылинский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84,4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«Туяна»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84,05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«СДК с. Байкальское»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83,69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«Брянский информационно-культурный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79,28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«МИКДЦ «Жемчужина»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«Информационный культурно-досуговый центр «Сылтыс» АМО СП «Сойотское»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75,42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«Импульс»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73,9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097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«Ехэ-Цакирский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68,05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109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1380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в разрезе учреждений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культуры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7043924"/>
              </p:ext>
            </p:extLst>
          </p:nvPr>
        </p:nvGraphicFramePr>
        <p:xfrm>
          <a:off x="269285" y="1113945"/>
          <a:ext cx="10703515" cy="5759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5572"/>
                <a:gridCol w="7736793"/>
                <a:gridCol w="1075956"/>
                <a:gridCol w="1245194"/>
              </a:tblGrid>
              <a:tr h="2659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8002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 «Гармония»»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«Национальный музей Республики Бурятия»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139,9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«Республиканская детско-юношеская библиотека»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138,26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4147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«Государственный ордена Трудового Красного Знамени Бурятский академический театр драмы им. Хоца Намсараева»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138,1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8002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МБКДУ «ДК п.Вагжанова» г.Улан-Удэ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137,7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27651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«Государственный русский драматический театр им. Н.А. Бестужева»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136,6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26591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«Централизованная библиотечная система г. Улан-Удэ»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136,24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4147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«Бурятский государственный ордена Ленина Академический театр оперы и балета им. н.а. СССР Г.Ц. Цыдынжапова»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135,4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«Национальная библиотека Республики Бурятия»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132,67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«Бурятский республиканский театр кукол «Ульгэр»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132,2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АУК РБ «Бурятская государственная филармония»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129,6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27651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«Культурно-досуговый центр МО «Тарбагатайский район»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129,2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27651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«Центр этнической культуры байкало-кударинских бурят»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128,6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8002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«Варваринский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128,45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культуры» Кабанский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127,1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«Музей истории города Улан-Удэ»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«Социально-культурный центр «Кристалл»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126,9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8002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п. Онохой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126,79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8002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МКУ «Турунтаевский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126,46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8002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«Культурно-досуговая организация»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126,2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8002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МУК «Городской Дом культуры «Верас»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125,99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 «Одон»»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125,22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27651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«Кяхтинский краеведческий музей им. академика В.А. Обручева»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124,8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МО «Бичурский район» «Районный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124,54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  <a:tr h="15122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«Бабушкинский ИКЦ»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124,42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543" marR="4754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3102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в разрезе учреждений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культуры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0068638"/>
              </p:ext>
            </p:extLst>
          </p:nvPr>
        </p:nvGraphicFramePr>
        <p:xfrm>
          <a:off x="269285" y="1050481"/>
          <a:ext cx="10659972" cy="58228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2947"/>
                <a:gridCol w="7705316"/>
                <a:gridCol w="1071579"/>
                <a:gridCol w="1240130"/>
              </a:tblGrid>
              <a:tr h="2967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«Забайкальский»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124,2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963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«Северный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124,15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963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«Художественно-историческое объединение»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123,55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«Этнографический музей народов Забайкалья»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122,8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"Культурно-досуговый центр "Заречный"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122,41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963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«Межпоселенческий КДЦ»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122,31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963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культуры» Баунтовский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122,02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963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«Верхнеилькинский»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121,87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30161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центр народного творчества» Бичурский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120,9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963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Железнодорожников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120,12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«Талецкое»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117,62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«КИЦ МО ГП «п. Усть-Баргузин»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117,1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963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МУК «Витимский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116,6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29675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«КДЦ «Родник» МО сельского поселения Саянтуйское»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116,45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«Культурно-досуговый центр «Рассвет»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116,2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296753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«Музей народов Севера Бурятии им. А. Г. Позднякова»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115,2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30161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МУ «Районный методический культурно-досуговый центр «МИР»»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114,69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44512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«Многофункциональный информационный культурно-досуговый центр «Жемчужина»» Кабанский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114,6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963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МКУ «СКК «Муйские зори»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114,54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 «Шахтер»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114,22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«Таловский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113,71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«Авиатор»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113,3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30161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координационный центр народного творчества»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113,16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«Енгорбойский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112,96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  <a:tr h="16494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«МКДЦ Заиграево»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112,54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278" marR="5227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0914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в разрезе учреждений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культуры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62594383"/>
              </p:ext>
            </p:extLst>
          </p:nvPr>
        </p:nvGraphicFramePr>
        <p:xfrm>
          <a:off x="454994" y="1103515"/>
          <a:ext cx="10575863" cy="55146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7875"/>
                <a:gridCol w="7644521"/>
                <a:gridCol w="1063123"/>
                <a:gridCol w="1230344"/>
              </a:tblGrid>
              <a:tr h="303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3171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«Комитет по делам молодежи, культуре и спорту» СП Каменское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«КДМЦ МО «Курумканский район»»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111,4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Уакитский сельский Дом культуры 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111,39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3171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«Саганнурский информационно-культурный 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111,27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«ММЦД п. Нижнеангарск»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110,99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«Сосново-Озерский РКДЦ»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111,88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«Посольский культурно-досуговый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110,57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досуга» Кяхтинский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109,69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«КИДЦ «Арюун бэлиг»»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109,64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«Центр досуга и библиотечного обслуживания»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109,5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«Дирекция по паркам культуры и отдыха»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108,8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творчества» Закаменск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108,7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«МФЦДИ «Родники»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108,18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«Гильбиринское»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МКУК «Районное культурно-досуговое объединение»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106,6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МИКДЦ «Родник» с. Унэгэтэй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106,28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«Альтернатива» АМО СП «Загустайское»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105,67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«Ангара»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105,45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«Мостовский культурно-информационный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«Итанцинский КИЦ «Огонёк»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103,59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«Мало-Амалатский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103,4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1734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«Оронгойское»»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102,73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3171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«Центр по культуре, библиотечному обслуживанию и спорту»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101,71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«Монгойский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101,65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  <a:tr h="2064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«Далахайский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101,52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706" marR="5370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5963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в разрезе учреждений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культуры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0598463"/>
              </p:ext>
            </p:extLst>
          </p:nvPr>
        </p:nvGraphicFramePr>
        <p:xfrm>
          <a:off x="431224" y="1057795"/>
          <a:ext cx="10759290" cy="5447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937"/>
                <a:gridCol w="7777108"/>
                <a:gridCol w="1081562"/>
                <a:gridCol w="1251683"/>
              </a:tblGrid>
              <a:tr h="3982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«Нестеровский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92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«КДЦ «Современник» с. Верхняя Заимка»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100,4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92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«Хамнейский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99,84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«Центр «Малая Родина»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99,77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«ДК «Романтик» п. Кичера»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«Культура и туризм» Иволгинский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99,05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92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«Улекчинский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98,33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«Татауровский КИЦ «Горизонт»»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97,2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«КДЦ «Аргуакта» с. Холодное»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97,08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«КДЦ «Сэвден» с. Кумора»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96,9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92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«Усть-Джилиндинский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82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 Тункинский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«Ильинский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95,43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92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«Маловский сельский дом культуры»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82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 Окинский район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93,93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«КДЦ «Калейдоскоп»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93,72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92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 «Туркинский КИЦ»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92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«Бортойский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93,54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780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«Петропавловский»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92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 «Хуртагинский СДК»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93,22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535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298297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в разрезе учреждений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культуры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40412054"/>
              </p:ext>
            </p:extLst>
          </p:nvPr>
        </p:nvGraphicFramePr>
        <p:xfrm>
          <a:off x="431224" y="1109553"/>
          <a:ext cx="10628662" cy="53016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1059"/>
                <a:gridCol w="7682686"/>
                <a:gridCol w="1068431"/>
                <a:gridCol w="1236486"/>
              </a:tblGrid>
              <a:tr h="3408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190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«Харацайский Сельский дом культуры»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92,01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190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«Санагинский ДК»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92,01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640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«СДК с. Байкальское»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91,69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640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«Зырянский культурно-информационный центр»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91,62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«Дутулурский СДК»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91,3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«КДЦ «Туяна»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90,05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«Дом культуры с.Холтосон»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89,78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«Россошинский СДК»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89,17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«Гремячинский КИЦ»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88,35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«Михайловский культурно-спортивный и информационный центр»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86,39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«МИКДЦ «Жемчужина» Заиграевский район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«Мылинский сельский Дом культуры»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84,4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«Информационный культурно-досуговый центр «Сылтыс» АМО СП «Сойотское»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79,42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МАУК «Брянский информационно-культурный центр»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79,28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«КДЦ «Импульс»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78,9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085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111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«Ехэ-Цакирский сельский Дом культуры»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68,05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8537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792086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муниципальных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районов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7323103"/>
              </p:ext>
            </p:extLst>
          </p:nvPr>
        </p:nvGraphicFramePr>
        <p:xfrm>
          <a:off x="211986" y="1047274"/>
          <a:ext cx="11152699" cy="59413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3340"/>
                <a:gridCol w="2696643"/>
                <a:gridCol w="4849196"/>
                <a:gridCol w="1318284"/>
                <a:gridCol w="1445236"/>
              </a:tblGrid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№ п/п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Район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Наименование организации культуры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Баргузинский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 «КИЦ МО ГП «п.Усть-Баргузин»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117,1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МКУК «Районное культурно досуговое объединение»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106,6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 Баунтовский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«Варваринский СДК»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128,45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«Северный сельский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124,15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122,02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МУК «Витимский сельский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116,6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«Музей народов Севера Бурятии им. А.Г.Позднякова»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115,2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Уакитский сельский Дом культуры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111,39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«Мало-Амалатский СДК»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103,4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«Монгойский СДК»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101,65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«Усть-Джилиндинский СДК»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95,9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«Маловский сельский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95,4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«Россошинский сельский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89,17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Бичурский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124,54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«Районный центр народного творчества»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120,9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Джидинский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 «Гармония»»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141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"Петропавловской"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93,3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Еравнинский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МАУК «Сосново-Озерский РКДЦ»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111,88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Заиграевский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МИКДЦ п. Онохой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126,79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МИКДЦ «Верхнеилькинский»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121,87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МИКДЦ Железнодорожников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120,12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МИКДЦ «Талецкое»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117,62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МАУК «МКДЦ Заиграево»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112,54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267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МИКДЦ «Родник» с. Унэгэтэй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106,28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  <a:tab pos="270510" algn="l"/>
                          <a:tab pos="342900" algn="l"/>
                        </a:tabLs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  <a:tr h="131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МИКДЦ «Жемчужина»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052" marR="43052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0416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39878" y="605006"/>
            <a:ext cx="7441031" cy="899681"/>
          </a:xfrm>
          <a:prstGeom prst="rect">
            <a:avLst/>
          </a:prstGeom>
        </p:spPr>
        <p:txBody>
          <a:bodyPr vert="horz" lIns="124090" tIns="62046" rIns="124090" bIns="62046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Franklin Gothic Book" pitchFamily="34" charset="0"/>
                <a:ea typeface="+mj-ea"/>
                <a:cs typeface="+mj-cs"/>
              </a:defRPr>
            </a:lvl1pPr>
          </a:lstStyle>
          <a:p>
            <a:endParaRPr lang="ru-RU" sz="3300" cap="small" dirty="0">
              <a:solidFill>
                <a:srgbClr val="993366"/>
              </a:solidFill>
              <a:latin typeface="Calibri"/>
              <a:cs typeface="Times New Roman" pitchFamily="18" charset="0"/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61987" y="-97650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  <a:endParaRPr lang="ru-RU" sz="2400" kern="0" dirty="0">
              <a:solidFill>
                <a:srgbClr val="FF66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70992" y="723489"/>
            <a:ext cx="11298297" cy="6172200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70000"/>
              </a:lnSpc>
              <a:buNone/>
            </a:pPr>
            <a:r>
              <a:rPr lang="ru-RU" sz="4900" b="1" dirty="0">
                <a:solidFill>
                  <a:srgbClr val="4430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6400" dirty="0">
              <a:solidFill>
                <a:srgbClr val="44303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0992" y="140733"/>
            <a:ext cx="1103947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443030"/>
              </a:solidFill>
            </a:endParaRPr>
          </a:p>
          <a:p>
            <a:endParaRPr lang="ru-RU" sz="2400" dirty="0">
              <a:solidFill>
                <a:srgbClr val="5B4141"/>
              </a:solidFill>
            </a:endParaRPr>
          </a:p>
          <a:p>
            <a:r>
              <a:rPr lang="ru-RU" sz="2400" b="1" dirty="0" smtClean="0">
                <a:solidFill>
                  <a:srgbClr val="5B4141"/>
                </a:solidFill>
              </a:rPr>
              <a:t>ОСНОВНЫЕ ЗАДАЧИ, РЕШАЕМЫЕ ПРИ ОКАЗАНИИ УСЛУГ: </a:t>
            </a:r>
            <a:r>
              <a:rPr lang="ru-RU" sz="2400" dirty="0" smtClean="0">
                <a:solidFill>
                  <a:srgbClr val="5B4141"/>
                </a:solidFill>
              </a:rPr>
              <a:t>оказание </a:t>
            </a:r>
            <a:r>
              <a:rPr lang="ru-RU" sz="2400" dirty="0">
                <a:solidFill>
                  <a:srgbClr val="5B4141"/>
                </a:solidFill>
              </a:rPr>
              <a:t>услуг по сбору, обобщению и анализу информации для проведения Общественным советом при Министерстве культуры Республики Бурятия независимой оценки качества в 2017 году.</a:t>
            </a:r>
          </a:p>
          <a:p>
            <a:endParaRPr lang="ru-RU" sz="2400" b="1" dirty="0" smtClean="0">
              <a:solidFill>
                <a:srgbClr val="443030"/>
              </a:solidFill>
            </a:endParaRPr>
          </a:p>
          <a:p>
            <a:r>
              <a:rPr lang="ru-RU" sz="2400" b="1" dirty="0" smtClean="0">
                <a:solidFill>
                  <a:srgbClr val="5B4141"/>
                </a:solidFill>
              </a:rPr>
              <a:t>МЕТОДЫ </a:t>
            </a:r>
            <a:r>
              <a:rPr lang="ru-RU" sz="2400" b="1" dirty="0">
                <a:solidFill>
                  <a:srgbClr val="5B4141"/>
                </a:solidFill>
              </a:rPr>
              <a:t>СБОРА ДАННЫХ: </a:t>
            </a:r>
            <a:endParaRPr lang="ru-RU" sz="2400" b="1" dirty="0" smtClean="0">
              <a:solidFill>
                <a:srgbClr val="5B4141"/>
              </a:solidFill>
            </a:endParaRPr>
          </a:p>
          <a:p>
            <a:r>
              <a:rPr lang="ru-RU" sz="2400" dirty="0" smtClean="0">
                <a:solidFill>
                  <a:srgbClr val="5B4141"/>
                </a:solidFill>
              </a:rPr>
              <a:t>•</a:t>
            </a:r>
            <a:r>
              <a:rPr lang="ru-RU" sz="2400" dirty="0">
                <a:solidFill>
                  <a:srgbClr val="5B4141"/>
                </a:solidFill>
              </a:rPr>
              <a:t>	Личный анкетный опрос</a:t>
            </a:r>
          </a:p>
          <a:p>
            <a:r>
              <a:rPr lang="ru-RU" sz="2400" dirty="0">
                <a:solidFill>
                  <a:srgbClr val="5B4141"/>
                </a:solidFill>
              </a:rPr>
              <a:t>•	Интернет-опрос</a:t>
            </a:r>
          </a:p>
          <a:p>
            <a:r>
              <a:rPr lang="ru-RU" sz="2400" dirty="0">
                <a:solidFill>
                  <a:srgbClr val="5B4141"/>
                </a:solidFill>
              </a:rPr>
              <a:t>•	Телефонный опрос</a:t>
            </a:r>
          </a:p>
          <a:p>
            <a:r>
              <a:rPr lang="ru-RU" sz="2400" dirty="0">
                <a:solidFill>
                  <a:srgbClr val="5B4141"/>
                </a:solidFill>
              </a:rPr>
              <a:t>•	Опрос по электронной почте</a:t>
            </a:r>
          </a:p>
          <a:p>
            <a:r>
              <a:rPr lang="ru-RU" sz="2400" dirty="0">
                <a:solidFill>
                  <a:srgbClr val="5B4141"/>
                </a:solidFill>
              </a:rPr>
              <a:t>•	Анализ официальных сайтов. </a:t>
            </a:r>
          </a:p>
          <a:p>
            <a:endParaRPr lang="ru-RU" sz="2400" dirty="0">
              <a:solidFill>
                <a:srgbClr val="5B4141"/>
              </a:solidFill>
            </a:endParaRPr>
          </a:p>
          <a:p>
            <a:r>
              <a:rPr lang="ru-RU" sz="2400" b="1" dirty="0">
                <a:solidFill>
                  <a:srgbClr val="5B4141"/>
                </a:solidFill>
              </a:rPr>
              <a:t>ОБЪЕМ ВЫБОРКИ:</a:t>
            </a:r>
          </a:p>
          <a:p>
            <a:r>
              <a:rPr lang="ru-RU" sz="2400" dirty="0">
                <a:solidFill>
                  <a:srgbClr val="5B4141"/>
                </a:solidFill>
              </a:rPr>
              <a:t>50293 </a:t>
            </a:r>
            <a:r>
              <a:rPr lang="ru-RU" sz="2400" dirty="0" smtClean="0">
                <a:solidFill>
                  <a:srgbClr val="5B4141"/>
                </a:solidFill>
              </a:rPr>
              <a:t>респондента.</a:t>
            </a:r>
            <a:endParaRPr lang="ru-RU" sz="2400" dirty="0">
              <a:solidFill>
                <a:srgbClr val="5B41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807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792086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муниципальных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районов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325501"/>
              </p:ext>
            </p:extLst>
          </p:nvPr>
        </p:nvGraphicFramePr>
        <p:xfrm>
          <a:off x="414367" y="1103514"/>
          <a:ext cx="11051918" cy="5636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5719"/>
                <a:gridCol w="2672274"/>
                <a:gridCol w="4805375"/>
                <a:gridCol w="1306371"/>
                <a:gridCol w="1432179"/>
              </a:tblGrid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rowSpan="1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Закаменский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>
                          <a:solidFill>
                            <a:schemeClr val="tx1"/>
                          </a:solidFill>
                          <a:effectLst/>
                        </a:rPr>
                        <a:t>АУ «Енгорбойский СДК»</a:t>
                      </a:r>
                      <a:endParaRPr lang="ru-RU" sz="10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112,96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творчества»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108,7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«Далахайский сельский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101,52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«Хамнейский сельский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99,84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«Улекчинский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98,33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АУ «Бортойский СДК»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93,54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АУ «Хуртагинский СДК»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93,22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«Харацайский Сельский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92,01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АУ «Санагинский ДК»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92,01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АУ «Дутулурский СДК»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91,3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АУ «Дом культуры с.Холтосон»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89,78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506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 «Михайловский культурно-спортивный и информационный центр»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86,39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«Мылинский сельский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84,4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«Ехэ-Цакирский сельский Дом культуры»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68,05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Иволгинский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МУ «Районный методический культурно-досуговый центр «МИР»»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114,69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МБУК «КИДЦ «Арюун бэлиг»»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109,64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 «Центр досуга и библиотечного обслуживания»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109,5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 «МФЦДИ «Родники»»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108,18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«Гильбиринское»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«Оронгойское»»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102,73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  <a:tr h="1688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МБУ «Культура и туризм»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99,05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966" marR="4696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9009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792086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муниципальных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районов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0527417"/>
              </p:ext>
            </p:extLst>
          </p:nvPr>
        </p:nvGraphicFramePr>
        <p:xfrm>
          <a:off x="567981" y="1112392"/>
          <a:ext cx="10680591" cy="5634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7638"/>
                <a:gridCol w="2582491"/>
                <a:gridCol w="4643925"/>
                <a:gridCol w="1262479"/>
                <a:gridCol w="1384058"/>
              </a:tblGrid>
              <a:tr h="488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Кабанский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chemeClr val="tx1"/>
                          </a:solidFill>
                          <a:effectLst/>
                        </a:rPr>
                        <a:t>МАУК «Центр этнической культуры байкало-кударинских бурят» </a:t>
                      </a:r>
                      <a:endParaRPr lang="ru-RU" sz="105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chemeClr val="tx1"/>
                          </a:solidFill>
                          <a:effectLst/>
                        </a:rPr>
                        <a:t>128,6</a:t>
                      </a:r>
                      <a:endParaRPr lang="ru-RU" sz="105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227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127,1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160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«Бабушкинский ИКЦ»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124,42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488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«Многофункциональный информационный культурно-досуговый центр «Жемчужина»»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114,6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488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«Комитет по делам молодежи, культуре и спорту» СП Каменское 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32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МАУК «Посольский культурно-досуговый центр»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110,57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32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МАУК «Брянский информационно-культурный центр»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79,28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32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Кижингинский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 «Одон»»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125,22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32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Курумканский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«КДМЦ МО «Курумканский район»»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111,4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32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Кяхтинский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досуга»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109,69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320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Муйский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МУК «Городской Дом культуры «Верас»»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125,99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160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МКУ «СКК «Муйские зори»»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114,54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488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Мухоршибирский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«Саганнурский информационно-культурный досуговый центр»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111,27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160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«Центр «Малая Родина»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99,77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488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Окинский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 МО Окинский район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93,93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  <a:tr h="488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«Информационный культурно-досуговый центр «Сылтыс» АМО СП «Сойотское»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79,42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329" marR="4932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3208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792086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муниципальных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районов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5135205"/>
              </p:ext>
            </p:extLst>
          </p:nvPr>
        </p:nvGraphicFramePr>
        <p:xfrm>
          <a:off x="269285" y="1080654"/>
          <a:ext cx="10979286" cy="5732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225"/>
                <a:gridCol w="2654714"/>
                <a:gridCol w="4773797"/>
                <a:gridCol w="1297785"/>
                <a:gridCol w="1422765"/>
              </a:tblGrid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Прибайкальский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chemeClr val="tx1"/>
                          </a:solidFill>
                          <a:effectLst/>
                        </a:rPr>
                        <a:t>МКУ «Турунтаевский КИЦ»</a:t>
                      </a:r>
                      <a:endParaRPr lang="ru-RU" sz="105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chemeClr val="tx1"/>
                          </a:solidFill>
                          <a:effectLst/>
                        </a:rPr>
                        <a:t>126,46</a:t>
                      </a:r>
                      <a:endParaRPr lang="ru-RU" sz="105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«Межпоселенческий КДЦ»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122,31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«Таловский КИЦ»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113,71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328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«Мостовский культурно-информационный центр»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324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«Итанцинский КИЦ «Огонек»»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103,59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«Нестеровский КИЦ»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324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«Татауровский КИЦ «Горизонт»»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97,2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«Ильинский КИЦ»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95,43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«Туркинский КИЦ»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93,7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328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«Зырянский культурно-информационный центр»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91,62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МБУК «Гремячинский КИЦ»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88,35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Северо-Байкальский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«ММЦД п. Нижнеангарск»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110,99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«КДЦ «Ангара»»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105,45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328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«КДЦ «Современник» с. Верхняя Заимка»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100,4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«ДК «Романтик» п. Кичера»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99,2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«КДЦ «Аргуакта» с. Холодное»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97,08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«КДЦ «Сэвден» с. Кумора»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96,9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«КДЦ «Калейдоскоп»»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93,72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9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«СДК с. Байкальское»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91,69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«КДЦ «Туяна»»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90,05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164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МБУ «КДЦ «Импульс»»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78,9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328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Селенгинский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 «Шахтер»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114,22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328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МАУ «Альтернатива» АМО СП «Загустайское»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105,67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  <a:tr h="493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АУ «Центр по культуре, библиотечному обслуживанию и спорту»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101,71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96" marR="4999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5630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792086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муниципальных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районов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75856643"/>
              </p:ext>
            </p:extLst>
          </p:nvPr>
        </p:nvGraphicFramePr>
        <p:xfrm>
          <a:off x="605496" y="1301107"/>
          <a:ext cx="10163808" cy="4852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8561"/>
                <a:gridCol w="2457536"/>
                <a:gridCol w="4419227"/>
                <a:gridCol w="1201393"/>
                <a:gridCol w="1317091"/>
              </a:tblGrid>
              <a:tr h="1132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Тарбагатайский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МБУК «Культурно-досуговый центр МО «Тарбагатайский район»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129,2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4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«КДЦ «Родник» МО сельского поселения Саянтуйское»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116,45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4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Тункинский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95,52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4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Хоринский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МБУК «Районный координационный центр народного творчества»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113,16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4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г. Северобайкальск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«Культурно-досуговая организация»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126,2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44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МАУК «Художественно-историческое объединение»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123,55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9877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792086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муниципальных 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районов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56649504"/>
              </p:ext>
            </p:extLst>
          </p:nvPr>
        </p:nvGraphicFramePr>
        <p:xfrm>
          <a:off x="474866" y="1208678"/>
          <a:ext cx="10294439" cy="5296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8439"/>
                <a:gridCol w="2489122"/>
                <a:gridCol w="4476025"/>
                <a:gridCol w="1216834"/>
                <a:gridCol w="1334019"/>
              </a:tblGrid>
              <a:tr h="588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г. Улан-Удэ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МБКДУ «ДК п.Вагжанова» г.Улан-Удэ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</a:rPr>
                        <a:t>137,7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8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«Централизованная библиотечная система г. Улан-Удэ»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136,24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8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«Музей истории города Улан-Удэ»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8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«Социально-культурный центр «Кристалл»»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126,9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8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«Забайкальский»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124,2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8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«Культурно-досуговый центр «Заречный»»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122,8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8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«Культурно-досуговый центр «Рассвет»»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116,2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8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«Авиатор»»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113,3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8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МАУ «Дирекция по паркам культуры и отдыха»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108,8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7994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Графическое </a:t>
            </a: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представление результатов независимой оценки в разрезе </a:t>
            </a:r>
            <a:r>
              <a:rPr lang="ru-RU" sz="2400" b="1" kern="0" dirty="0" smtClean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показателей</a:t>
            </a:r>
            <a:endParaRPr lang="ru-RU" sz="2400" b="1" kern="0" dirty="0">
              <a:solidFill>
                <a:srgbClr val="F79646">
                  <a:lumMod val="50000"/>
                </a:srgbClr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561975"/>
            <a:ext cx="11792086" cy="6177352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Общий рейтинговый балл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республиканских </a:t>
            </a:r>
            <a:r>
              <a:rPr lang="ru-RU" sz="2400" b="1" i="1" u="sng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учреждений культуры в разрезе </a:t>
            </a:r>
            <a:r>
              <a:rPr lang="ru-RU" sz="2400" b="1" i="1" u="sng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районов</a:t>
            </a:r>
          </a:p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09623" y="10577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09623" y="7420495"/>
            <a:ext cx="137783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5798943"/>
              </p:ext>
            </p:extLst>
          </p:nvPr>
        </p:nvGraphicFramePr>
        <p:xfrm>
          <a:off x="624498" y="1111542"/>
          <a:ext cx="10144805" cy="55645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992"/>
                <a:gridCol w="6329047"/>
                <a:gridCol w="1507158"/>
                <a:gridCol w="1587608"/>
              </a:tblGrid>
              <a:tr h="2422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Наименование учреждения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Рейтинг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5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«Национальный музей Республики Бурятия»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139,9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5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«Республиканская детско-юношеская библиотека»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138,26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695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АУК РБ «Государственный ордена Трудового Красного Знамени Бурятский академический театр драмы им. Хоца Намсараева»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138,1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5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«Государственный русский драматический театр им. Н.А. Бестужева»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136,6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695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>
                          <a:solidFill>
                            <a:schemeClr val="tx1"/>
                          </a:solidFill>
                          <a:effectLst/>
                        </a:rPr>
                        <a:t>ГАУК РБ «Бурятский государственный ордена Ленина Академический театр оперы и балета им. </a:t>
                      </a:r>
                      <a:r>
                        <a:rPr lang="ru-RU" sz="1200" u="none" dirty="0" err="1">
                          <a:solidFill>
                            <a:schemeClr val="tx1"/>
                          </a:solidFill>
                          <a:effectLst/>
                        </a:rPr>
                        <a:t>н.а</a:t>
                      </a:r>
                      <a:r>
                        <a:rPr lang="ru-RU" sz="1200" u="none" dirty="0">
                          <a:solidFill>
                            <a:schemeClr val="tx1"/>
                          </a:solidFill>
                          <a:effectLst/>
                        </a:rPr>
                        <a:t>. СССР Г.Ц. </a:t>
                      </a:r>
                      <a:r>
                        <a:rPr lang="ru-RU" sz="1200" u="none" dirty="0" err="1">
                          <a:solidFill>
                            <a:schemeClr val="tx1"/>
                          </a:solidFill>
                          <a:effectLst/>
                        </a:rPr>
                        <a:t>Цыдынжапова</a:t>
                      </a:r>
                      <a:r>
                        <a:rPr lang="ru-RU" sz="1200" u="none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ru-RU" sz="12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135,4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5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>
                          <a:solidFill>
                            <a:schemeClr val="tx1"/>
                          </a:solidFill>
                          <a:effectLst/>
                        </a:rPr>
                        <a:t>ГАУК РБ «Национальная библиотека Республики Бурятия»</a:t>
                      </a:r>
                      <a:endParaRPr lang="ru-RU" sz="12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132,67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5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dirty="0">
                          <a:solidFill>
                            <a:schemeClr val="tx1"/>
                          </a:solidFill>
                          <a:effectLst/>
                        </a:rPr>
                        <a:t>АУК РБ «Бурятский республиканский театр кукол «</a:t>
                      </a:r>
                      <a:r>
                        <a:rPr lang="ru-RU" sz="1200" u="none" dirty="0" err="1">
                          <a:solidFill>
                            <a:schemeClr val="tx1"/>
                          </a:solidFill>
                          <a:effectLst/>
                        </a:rPr>
                        <a:t>Ульгэр</a:t>
                      </a:r>
                      <a:r>
                        <a:rPr lang="ru-RU" sz="1200" u="none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ru-RU" sz="12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132,2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22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АУК РБ «Бурятская государственная филармония»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129,6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5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«Кяхтинский краеведческий музей им. академика В.А. Обручева»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124,8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05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ГАУК РБ «Этнографический музей народов Забайкалья»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122,8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1476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39878" y="605006"/>
            <a:ext cx="7441031" cy="899681"/>
          </a:xfrm>
          <a:prstGeom prst="rect">
            <a:avLst/>
          </a:prstGeom>
        </p:spPr>
        <p:txBody>
          <a:bodyPr vert="horz" lIns="124090" tIns="62046" rIns="124090" bIns="62046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Franklin Gothic Book" pitchFamily="34" charset="0"/>
                <a:ea typeface="+mj-ea"/>
                <a:cs typeface="+mj-cs"/>
              </a:defRPr>
            </a:lvl1pPr>
          </a:lstStyle>
          <a:p>
            <a:endParaRPr lang="ru-RU" sz="3300" cap="small" dirty="0">
              <a:solidFill>
                <a:srgbClr val="993366"/>
              </a:solidFill>
              <a:latin typeface="Calibri"/>
              <a:cs typeface="Times New Roman" pitchFamily="18" charset="0"/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269163" y="6895689"/>
            <a:ext cx="3921250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26230" y="2811949"/>
            <a:ext cx="7213241" cy="740857"/>
          </a:xfrm>
          <a:prstGeom prst="rect">
            <a:avLst/>
          </a:prstGeom>
          <a:noFill/>
        </p:spPr>
        <p:txBody>
          <a:bodyPr wrap="square" lIns="124090" tIns="62046" rIns="124090" bIns="62046" rtlCol="0">
            <a:spAutoFit/>
          </a:bodyPr>
          <a:lstStyle/>
          <a:p>
            <a:pPr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44303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 за внимание!</a:t>
            </a:r>
            <a:endParaRPr lang="ru-RU" sz="4000" kern="0" dirty="0">
              <a:solidFill>
                <a:srgbClr val="4430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63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10202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712858"/>
            <a:ext cx="11298297" cy="6026469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Структура выборочной совокупности</a:t>
            </a:r>
            <a:endParaRPr lang="ru-RU" sz="2000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 smtClean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 smtClean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6710683"/>
              </p:ext>
            </p:extLst>
          </p:nvPr>
        </p:nvGraphicFramePr>
        <p:xfrm>
          <a:off x="801429" y="1415513"/>
          <a:ext cx="10069771" cy="4201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1992"/>
                <a:gridCol w="3823750"/>
                <a:gridCol w="2904029"/>
              </a:tblGrid>
              <a:tr h="1298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Категории организаций культуры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анкет (рекомендуемый объем)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7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Малые организации культуры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 услуг в год менее 12 000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150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7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Средние организации культуры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 услуг в год от 12 000 до 50 000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500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67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Крупные организации культуры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 услуг в год более 50 000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1000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97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-133258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367981"/>
            <a:ext cx="11298297" cy="6026469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Структура </a:t>
            </a:r>
            <a:r>
              <a:rPr lang="ru-RU" sz="20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фактической выборочной </a:t>
            </a: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совокупности в разрезе учреждений/Муниципальные учреждения культуры</a:t>
            </a:r>
            <a:endParaRPr lang="ru-RU" sz="2000" b="1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0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97913121"/>
              </p:ext>
            </p:extLst>
          </p:nvPr>
        </p:nvGraphicFramePr>
        <p:xfrm>
          <a:off x="890285" y="1347238"/>
          <a:ext cx="10459885" cy="5547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7541"/>
                <a:gridCol w="3989111"/>
                <a:gridCol w="5223233"/>
              </a:tblGrid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№ п/п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Район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Наименование организации культуры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14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Баргузинский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МКУК «Районное культурно досуговое объединение»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«КИЦ МО ГП «п.Усть-Баргузин»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14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row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Баунтовский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«Музей народов Севера Бурятии им. А.Г.Позднякова»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«Мало-Амалатский СДК»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«Монгойский СДК»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14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«Россошинский сельский Дом культуры»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«Маловский сельский дом культуры»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МУК «Витимский сельский Дом культуры»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«Северный сельский Дом культуры»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«Варваринский СДК»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«Усть-Джилиндинский СДК»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Уакитский сельский Дом культуры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культуры"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Бичурский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«Районный центр народного творчества»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14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Джидинский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 «Гармония»»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"Петропавловской"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Еравнинский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МАУК «Сосново-Озерский РКДЦ»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row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Заиграевский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МАУК «МКДЦ Заиграево»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МИКДЦ п. Онохой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МИКДЦ «Родник» с. Унэгэтэй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МИКДЦ Железнодорожников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МИКДЦ «Верхнеилькинский»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МИКДЦ «Талецкое»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  <a:tr h="742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МБУК МИКДЦ «Жемчужина»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849" marR="278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5431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-133258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367981"/>
            <a:ext cx="11298297" cy="6026469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Структура </a:t>
            </a:r>
            <a:r>
              <a:rPr lang="ru-RU" sz="20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фактической выборочной </a:t>
            </a: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совокупности в разрезе учреждений/Муниципальные учреждения культуры</a:t>
            </a:r>
            <a:endParaRPr lang="ru-RU" sz="2000" b="1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0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5849793"/>
              </p:ext>
            </p:extLst>
          </p:nvPr>
        </p:nvGraphicFramePr>
        <p:xfrm>
          <a:off x="617646" y="1405075"/>
          <a:ext cx="10151658" cy="5297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0778"/>
                <a:gridCol w="3871561"/>
                <a:gridCol w="5069319"/>
              </a:tblGrid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rowSpan="1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Закаменский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«Улекчинский Дом культуры»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«Далахайский сельский Дом культуры»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творчества»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АУ «Дом культуры с.Холтосон»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 «Михайловский культурно-спортивный и информационный центр»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«Харацайский Сельский дом культуры»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«Мылинский сельский Дом культуры»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«Хамнейский сельский Дом культуры»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«Ехэ-Цакирский сельский Дом культуры»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АУ «Санагинский ДК»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АУ «Енгорбойский СДК»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АУ «Бортойский СДК»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АУ «Хуртагинский СДК»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АУ «Дутулурский СДК»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row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Иволгинский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«КИДЦ «Арюун бэлиг»»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 «МФЦДИ «Родники»»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 «Культура и туризм»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МУ «Районный методический культурно-досуговый центр «МИР»»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«Оронгойское»»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 anchor="b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 «ЦИиИКДД» администрации МО СП «Гильбиринское»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 anchor="b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 «Центр досуга и библиотечного обслуживания»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row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Кабанский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3168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МБУК «Многофункциональный информационный культурно-досуговый центр «Жемчужина»»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 anchor="b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 «Комитет по делам молодежи, культуре и спорту» СП Каменское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МАУК «Посольский культурно-досуговый центр»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МАУК «Центр этнической культуры байкало-кударинских бурят»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105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МАУ «Бабушкинский ИКЦ»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  <a:tr h="211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МАУК «Брянский информационно-культурный центр»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888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-133258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367981"/>
            <a:ext cx="11298297" cy="6026469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Структура </a:t>
            </a:r>
            <a:r>
              <a:rPr lang="ru-RU" sz="20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фактической выборочной </a:t>
            </a: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совокупности в разрезе учреждений/Муниципальные учреждения культуры</a:t>
            </a:r>
            <a:endParaRPr lang="ru-RU" sz="2000" b="1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0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70615025"/>
              </p:ext>
            </p:extLst>
          </p:nvPr>
        </p:nvGraphicFramePr>
        <p:xfrm>
          <a:off x="269285" y="1080118"/>
          <a:ext cx="11153458" cy="56612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0262"/>
                <a:gridCol w="4253620"/>
                <a:gridCol w="5569576"/>
              </a:tblGrid>
              <a:tr h="404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</a:rPr>
                        <a:t>Кижингинский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МБУК «Районный Дом культуры «Одон»»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Курумканский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«КДМЦ МО «Курумканский район»»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Кяхтинский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«Районный Центр культуры и досуга»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Муйский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МУК «Городской Дом культуры «Верас»»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МКУ «СКК «Муйские зори»»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Мухоршибирский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«Центр «Малая Родина»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404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«Саганнурский информационно-культурный досуговый центр»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606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Окинский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«Информационный культурно-досуговый центр «Сылтыс» АМО СП «Сойотское»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 anchor="b"/>
                </a:tc>
              </a:tr>
              <a:tr h="404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 МО Окинский район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row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Прибайкальский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«Туркинский КИЦ»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«Нестеровский КИЦ»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«Гремячинский КИЦ»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«Ильинский КИЦ»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404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«Мостовский культурно-информационный центр»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404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«Зырянский культурно-информационный центр»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«Итанцинский КИЦ «Огонек»»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«Таловский КИЦ»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«Татауровский КИЦ «Горизонт»»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МКУ «Турунтаевский КИЦ»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  <a:tr h="202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АУ «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Межпоселенческий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КДЦ»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53" marR="6855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7333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-133258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367981"/>
            <a:ext cx="11298297" cy="6026469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Структура </a:t>
            </a:r>
            <a:r>
              <a:rPr lang="ru-RU" sz="20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фактической выборочной </a:t>
            </a: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совокупности в разрезе учреждений/Муниципальные учреждения культуры</a:t>
            </a:r>
            <a:endParaRPr lang="ru-RU" sz="2000" b="1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0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93902425"/>
              </p:ext>
            </p:extLst>
          </p:nvPr>
        </p:nvGraphicFramePr>
        <p:xfrm>
          <a:off x="668587" y="1103332"/>
          <a:ext cx="10333241" cy="56578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2435"/>
                <a:gridCol w="3940812"/>
                <a:gridCol w="5159994"/>
              </a:tblGrid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Северо-Байкальский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МБУ «КДЦ «Калейдоскоп»»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«КДЦ «Туяна»»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«КДЦ «Импульс»»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 «КДЦ «Ангара»»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«КДЦ «Аргуакта» с. Холодное»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«СДК с. Байкальское»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1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«КДЦ «Современник» с. Верхняя Заимка»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«ММЦД п. Нижнеангарск»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«КДЦ «Сэвден» с. Кумора»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«ДК «Романтик» п. Кичера»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1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Селенгинский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АУ «Центр по культуре, библиотечному обслуживанию и спорту»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МАУ «Районный дом культуры «Шахтер»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1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none" strike="noStrike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МАУ «Альтернатива» АМО СП «Загустайское»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1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Тарбагатайский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«КДЦ «Родник» МО сельского поселения Саянтуйское»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1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«Культурно-досуговый центр МО «Тарбагатайский район»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1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Тункинский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«Районный культурно-досуговый центр»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1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Хоринский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МБУК «Районный координационный центр народного творчества»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10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г. Северобайкальск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МАУК «Художественно-историческое объединение»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МАУК «Культурно-досуговая организация»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8385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309798" y="6895689"/>
            <a:ext cx="3880615" cy="305200"/>
          </a:xfrm>
          <a:prstGeom prst="rect">
            <a:avLst/>
          </a:prstGeom>
          <a:solidFill>
            <a:srgbClr val="FF944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2367" tIns="63769" rIns="122367" bIns="6376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© </a:t>
            </a:r>
            <a:r>
              <a:rPr lang="ru-RU" altLang="en-US" sz="1100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2017 </a:t>
            </a:r>
            <a:r>
              <a:rPr lang="ru-RU" altLang="en-US" sz="1100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Научно-технический центр ПЕРСПЕКТИВА</a:t>
            </a:r>
            <a:endParaRPr lang="ru-RU" altLang="en-US" sz="1100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21645" y="-133258"/>
            <a:ext cx="8547659" cy="702656"/>
          </a:xfrm>
          <a:prstGeom prst="rect">
            <a:avLst/>
          </a:prstGeom>
        </p:spPr>
        <p:txBody>
          <a:bodyPr vert="horz" lIns="124090" tIns="62046" rIns="124090" bIns="62046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defTabSz="12409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79646">
                    <a:lumMod val="50000"/>
                  </a:srgbClr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Методологический раздел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9285" y="367981"/>
            <a:ext cx="11298297" cy="6026469"/>
          </a:xfrm>
          <a:prstGeom prst="rect">
            <a:avLst/>
          </a:prstGeom>
        </p:spPr>
        <p:txBody>
          <a:bodyPr vert="horz" lIns="124090" tIns="62046" rIns="124090" bIns="6204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Структура </a:t>
            </a:r>
            <a:r>
              <a:rPr lang="ru-RU" sz="2000" b="1" dirty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фактической выборочной </a:t>
            </a:r>
            <a:r>
              <a:rPr lang="ru-RU" sz="2000" b="1" dirty="0" smtClean="0">
                <a:solidFill>
                  <a:srgbClr val="443030"/>
                </a:solidFill>
                <a:latin typeface="Franklin Gothic Book" panose="020B0503020102020204" pitchFamily="34" charset="0"/>
                <a:cs typeface="Times New Roman" panose="02020603050405020304" pitchFamily="18" charset="0"/>
              </a:rPr>
              <a:t>совокупности в разрезе учреждений/Муниципальные учреждения культуры</a:t>
            </a:r>
            <a:endParaRPr lang="ru-RU" sz="2000" b="1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0" defTabSz="1240903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>
              <a:solidFill>
                <a:srgbClr val="443030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0" indent="620451" defTabSz="1240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  <a:cs typeface="Times New Roman" panose="02020603050405020304" pitchFamily="18" charset="0"/>
            </a:endParaRPr>
          </a:p>
          <a:p>
            <a:pPr marL="310226" indent="-310226" defTabSz="1240903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2700" dirty="0">
              <a:solidFill>
                <a:srgbClr val="5B4141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29269793"/>
              </p:ext>
            </p:extLst>
          </p:nvPr>
        </p:nvGraphicFramePr>
        <p:xfrm>
          <a:off x="726644" y="1386884"/>
          <a:ext cx="9926842" cy="485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3964"/>
                <a:gridCol w="3785823"/>
                <a:gridCol w="4957055"/>
              </a:tblGrid>
              <a:tr h="30813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 row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г. Улан-Удэ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6162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93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МБКДУ «ДК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п.Вагжанова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»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г.Улан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-Удэ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62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МАУ «Дирекция по паркам культуры и отдыха»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81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МАУ «Централизованная библиотечная система г. Улан-Удэ»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81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МАУ «Музей истории города Улан-Удэ»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62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409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МАУ «Социально-культурный центр «Кристалл»»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\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62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409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МАУ «Культурно-досуговый центр «Рассвет»» 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81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409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«Забайкальский»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81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409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МАУ «КДУ «Дом культуры «Авиатор»»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62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409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МАУ «Культурно-досуговый центр «Заречный»» 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5107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BFD7F6"/>
      </a:accent5>
      <a:accent6>
        <a:srgbClr val="AE4845"/>
      </a:accent6>
      <a:hlink>
        <a:srgbClr val="0066CC"/>
      </a:hlink>
      <a:folHlink>
        <a:srgbClr val="80008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FD7F6"/>
        </a:accent5>
        <a:accent6>
          <a:srgbClr val="AE4845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5790</TotalTime>
  <Pages>0</Pages>
  <Words>6797</Words>
  <Characters>0</Characters>
  <Application>Microsoft Office PowerPoint</Application>
  <DocSecurity>0</DocSecurity>
  <PresentationFormat>Произвольный</PresentationFormat>
  <Lines>0</Lines>
  <Paragraphs>2476</Paragraphs>
  <Slides>36</Slides>
  <Notes>36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Default Design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Denis</dc:creator>
  <cp:lastModifiedBy>RCNT</cp:lastModifiedBy>
  <cp:revision>494</cp:revision>
  <dcterms:created xsi:type="dcterms:W3CDTF">2013-11-15T06:11:31Z</dcterms:created>
  <dcterms:modified xsi:type="dcterms:W3CDTF">2017-12-06T02:46:13Z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1033-9.1.0.4746</vt:lpwstr>
  </property>
</Properties>
</file>